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70" r:id="rId7"/>
    <p:sldId id="261" r:id="rId8"/>
    <p:sldId id="264" r:id="rId9"/>
    <p:sldId id="265" r:id="rId10"/>
    <p:sldId id="263" r:id="rId11"/>
    <p:sldId id="262" r:id="rId12"/>
    <p:sldId id="266" r:id="rId13"/>
    <p:sldId id="267" r:id="rId14"/>
    <p:sldId id="268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32"/>
    <p:restoredTop sz="89818"/>
  </p:normalViewPr>
  <p:slideViewPr>
    <p:cSldViewPr snapToGrid="0" snapToObjects="1">
      <p:cViewPr>
        <p:scale>
          <a:sx n="109" d="100"/>
          <a:sy n="109" d="100"/>
        </p:scale>
        <p:origin x="-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marvincangcianno/Desktop/Georgia%20Tech/CSE%206250/video/viz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Users/marvincangcianno/Desktop/Georgia%20Tech/CSE%206250/video/viz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Accuracy (%) vs Number of training data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Sheet1!$O$2</c:f>
              <c:strCache>
                <c:ptCount val="1"/>
                <c:pt idx="0">
                  <c:v>Accuracy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>
                    <a:lumMod val="50000"/>
                  </a:schemeClr>
                </a:solidFill>
              </a:ln>
              <a:effectLst/>
            </c:spPr>
          </c:marker>
          <c:xVal>
            <c:numRef>
              <c:f>Sheet1!$N$3:$N$10</c:f>
              <c:numCache>
                <c:formatCode>General</c:formatCode>
                <c:ptCount val="8"/>
                <c:pt idx="0">
                  <c:v>500.0</c:v>
                </c:pt>
                <c:pt idx="1">
                  <c:v>1000.0</c:v>
                </c:pt>
                <c:pt idx="2">
                  <c:v>1500.0</c:v>
                </c:pt>
                <c:pt idx="3">
                  <c:v>2000.0</c:v>
                </c:pt>
                <c:pt idx="4">
                  <c:v>2500.0</c:v>
                </c:pt>
                <c:pt idx="5">
                  <c:v>3000.0</c:v>
                </c:pt>
                <c:pt idx="6">
                  <c:v>3500.0</c:v>
                </c:pt>
                <c:pt idx="7">
                  <c:v>4000.0</c:v>
                </c:pt>
              </c:numCache>
            </c:numRef>
          </c:xVal>
          <c:yVal>
            <c:numRef>
              <c:f>Sheet1!$O$3:$O$10</c:f>
              <c:numCache>
                <c:formatCode>General</c:formatCode>
                <c:ptCount val="8"/>
                <c:pt idx="0">
                  <c:v>77.3</c:v>
                </c:pt>
                <c:pt idx="1">
                  <c:v>77.24</c:v>
                </c:pt>
                <c:pt idx="2">
                  <c:v>77.27</c:v>
                </c:pt>
                <c:pt idx="3">
                  <c:v>77.25</c:v>
                </c:pt>
                <c:pt idx="4">
                  <c:v>77.31</c:v>
                </c:pt>
                <c:pt idx="5">
                  <c:v>77.27</c:v>
                </c:pt>
                <c:pt idx="6">
                  <c:v>77.26</c:v>
                </c:pt>
                <c:pt idx="7">
                  <c:v>77.29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062998896"/>
        <c:axId val="-1062997536"/>
      </c:scatterChart>
      <c:valAx>
        <c:axId val="-1062998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62997536"/>
        <c:crosses val="autoZero"/>
        <c:crossBetween val="midCat"/>
      </c:valAx>
      <c:valAx>
        <c:axId val="-1062997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629988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Precision, Recall (%) vs Number of training data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Sheet1!$P$2</c:f>
              <c:strCache>
                <c:ptCount val="1"/>
                <c:pt idx="0">
                  <c:v>Precision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>
                    <a:lumMod val="75000"/>
                  </a:schemeClr>
                </a:solidFill>
              </a:ln>
              <a:effectLst/>
            </c:spPr>
          </c:marker>
          <c:xVal>
            <c:numRef>
              <c:f>Sheet1!$N$3:$N$10</c:f>
              <c:numCache>
                <c:formatCode>General</c:formatCode>
                <c:ptCount val="8"/>
                <c:pt idx="0">
                  <c:v>500.0</c:v>
                </c:pt>
                <c:pt idx="1">
                  <c:v>1000.0</c:v>
                </c:pt>
                <c:pt idx="2">
                  <c:v>1500.0</c:v>
                </c:pt>
                <c:pt idx="3">
                  <c:v>2000.0</c:v>
                </c:pt>
                <c:pt idx="4">
                  <c:v>2500.0</c:v>
                </c:pt>
                <c:pt idx="5">
                  <c:v>3000.0</c:v>
                </c:pt>
                <c:pt idx="6">
                  <c:v>3500.0</c:v>
                </c:pt>
                <c:pt idx="7">
                  <c:v>4000.0</c:v>
                </c:pt>
              </c:numCache>
            </c:numRef>
          </c:xVal>
          <c:yVal>
            <c:numRef>
              <c:f>Sheet1!$P$3:$P$10</c:f>
              <c:numCache>
                <c:formatCode>General</c:formatCode>
                <c:ptCount val="8"/>
                <c:pt idx="0">
                  <c:v>93.23</c:v>
                </c:pt>
                <c:pt idx="1">
                  <c:v>94.59</c:v>
                </c:pt>
                <c:pt idx="2">
                  <c:v>94.02</c:v>
                </c:pt>
                <c:pt idx="3">
                  <c:v>94.3</c:v>
                </c:pt>
                <c:pt idx="4">
                  <c:v>92.39</c:v>
                </c:pt>
                <c:pt idx="5">
                  <c:v>93.86</c:v>
                </c:pt>
                <c:pt idx="6">
                  <c:v>94.3</c:v>
                </c:pt>
                <c:pt idx="7">
                  <c:v>93.44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Sheet1!$Q$2</c:f>
              <c:strCache>
                <c:ptCount val="1"/>
                <c:pt idx="0">
                  <c:v>Recall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Sheet1!$N$3:$N$10</c:f>
              <c:numCache>
                <c:formatCode>General</c:formatCode>
                <c:ptCount val="8"/>
                <c:pt idx="0">
                  <c:v>500.0</c:v>
                </c:pt>
                <c:pt idx="1">
                  <c:v>1000.0</c:v>
                </c:pt>
                <c:pt idx="2">
                  <c:v>1500.0</c:v>
                </c:pt>
                <c:pt idx="3">
                  <c:v>2000.0</c:v>
                </c:pt>
                <c:pt idx="4">
                  <c:v>2500.0</c:v>
                </c:pt>
                <c:pt idx="5">
                  <c:v>3000.0</c:v>
                </c:pt>
                <c:pt idx="6">
                  <c:v>3500.0</c:v>
                </c:pt>
                <c:pt idx="7">
                  <c:v>4000.0</c:v>
                </c:pt>
              </c:numCache>
            </c:numRef>
          </c:xVal>
          <c:yVal>
            <c:numRef>
              <c:f>Sheet1!$Q$3:$Q$10</c:f>
              <c:numCache>
                <c:formatCode>General</c:formatCode>
                <c:ptCount val="8"/>
                <c:pt idx="0">
                  <c:v>17.07</c:v>
                </c:pt>
                <c:pt idx="1">
                  <c:v>16.57</c:v>
                </c:pt>
                <c:pt idx="2">
                  <c:v>16.82</c:v>
                </c:pt>
                <c:pt idx="3">
                  <c:v>16.7</c:v>
                </c:pt>
                <c:pt idx="4">
                  <c:v>17.32</c:v>
                </c:pt>
                <c:pt idx="5">
                  <c:v>16.87</c:v>
                </c:pt>
                <c:pt idx="6">
                  <c:v>16.73</c:v>
                </c:pt>
                <c:pt idx="7">
                  <c:v>16.98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080207216"/>
        <c:axId val="-1080205856"/>
      </c:scatterChart>
      <c:valAx>
        <c:axId val="-10802072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80205856"/>
        <c:crosses val="autoZero"/>
        <c:crossBetween val="midCat"/>
      </c:valAx>
      <c:valAx>
        <c:axId val="-1080205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8020721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jpeg>
</file>

<file path=ppt/media/image12.png>
</file>

<file path=ppt/media/image13.png>
</file>

<file path=ppt/media/image130.png>
</file>

<file path=ppt/media/image14.png>
</file>

<file path=ppt/media/image15.png>
</file>

<file path=ppt/media/image2.jpg>
</file>

<file path=ppt/media/image3.png>
</file>

<file path=ppt/media/image4.jpe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779861-9D89-7A4A-941E-B0D7993A856A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093B9-CF54-034E-B3F4-C7826E0C5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84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many times our morning</a:t>
            </a:r>
            <a:r>
              <a:rPr lang="en-US" baseline="0" dirty="0" smtClean="0"/>
              <a:t> alarm woke us up but we still feel exhausted?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093B9-CF54-034E-B3F4-C7826E0C54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99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 the left is </a:t>
            </a:r>
            <a:r>
              <a:rPr lang="en-US" dirty="0" err="1" smtClean="0"/>
              <a:t>nectarsleep.com</a:t>
            </a:r>
            <a:r>
              <a:rPr lang="en-US" dirty="0" smtClean="0"/>
              <a:t>/calculator</a:t>
            </a:r>
          </a:p>
          <a:p>
            <a:r>
              <a:rPr lang="en-US" dirty="0" smtClean="0"/>
              <a:t>Right</a:t>
            </a:r>
            <a:r>
              <a:rPr lang="en-US" baseline="0" dirty="0" smtClean="0"/>
              <a:t> is iOS app called Sleep Cycle Calculator, $29.99/</a:t>
            </a:r>
            <a:r>
              <a:rPr lang="en-US" baseline="0" dirty="0" err="1" smtClean="0"/>
              <a:t>yr</a:t>
            </a:r>
            <a:r>
              <a:rPr lang="en-US" baseline="0" dirty="0" smtClean="0"/>
              <a:t> w/ free one month trial</a:t>
            </a:r>
          </a:p>
          <a:p>
            <a:r>
              <a:rPr lang="en-US" baseline="0" dirty="0" smtClean="0"/>
              <a:t>Problem?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093B9-CF54-034E-B3F4-C7826E0C54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08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While they might sometimes be</a:t>
            </a:r>
            <a:r>
              <a:rPr lang="en-US" baseline="0" dirty="0" smtClean="0"/>
              <a:t> accurate, they won’t always be.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093B9-CF54-034E-B3F4-C7826E0C54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12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Ruby -&gt; download </a:t>
            </a:r>
            <a:r>
              <a:rPr lang="en-US" dirty="0" err="1" smtClean="0"/>
              <a:t>nsrr</a:t>
            </a:r>
            <a:r>
              <a:rPr lang="en-US" dirty="0" smtClean="0"/>
              <a:t> dataset</a:t>
            </a:r>
          </a:p>
          <a:p>
            <a:r>
              <a:rPr lang="en-US" dirty="0" smtClean="0"/>
              <a:t>Python -&gt; scripting and base language</a:t>
            </a:r>
          </a:p>
          <a:p>
            <a:r>
              <a:rPr lang="en-US" dirty="0" smtClean="0"/>
              <a:t>MNE</a:t>
            </a:r>
            <a:r>
              <a:rPr lang="en-US" baseline="0" dirty="0" smtClean="0"/>
              <a:t> -&gt; process </a:t>
            </a:r>
            <a:r>
              <a:rPr lang="en-US" baseline="0" dirty="0" err="1" smtClean="0"/>
              <a:t>eeg</a:t>
            </a:r>
            <a:r>
              <a:rPr lang="en-US" baseline="0" dirty="0" smtClean="0"/>
              <a:t> data</a:t>
            </a:r>
          </a:p>
          <a:p>
            <a:r>
              <a:rPr lang="en-US" baseline="0" dirty="0" err="1" smtClean="0"/>
              <a:t>PySpark</a:t>
            </a:r>
            <a:r>
              <a:rPr lang="en-US" baseline="0" dirty="0" smtClean="0"/>
              <a:t> -&gt; Feature extraction</a:t>
            </a:r>
          </a:p>
          <a:p>
            <a:r>
              <a:rPr lang="en-US" baseline="0" dirty="0" err="1" smtClean="0"/>
              <a:t>Sklearn</a:t>
            </a:r>
            <a:r>
              <a:rPr lang="en-US" baseline="0" dirty="0" smtClean="0"/>
              <a:t> -&gt; training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093B9-CF54-034E-B3F4-C7826E0C54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59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093B9-CF54-034E-B3F4-C7826E0C54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463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the whole 5790 features, process took 31 hours!!!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093B9-CF54-034E-B3F4-C7826E0C54A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66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Unfortunately my hardware’s memory can’t store </a:t>
            </a:r>
            <a:r>
              <a:rPr lang="en-US" baseline="0" dirty="0" smtClean="0"/>
              <a:t>bigger fold.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093B9-CF54-034E-B3F4-C7826E0C54A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21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093B9-CF54-034E-B3F4-C7826E0C54A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996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Precision</a:t>
            </a:r>
            <a:r>
              <a:rPr lang="en-US" baseline="0" dirty="0" smtClean="0"/>
              <a:t> is more important because low false positive leads to low chance of mislabeling not wake stage as wake stage. Could appreciate high recall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0093B9-CF54-034E-B3F4-C7826E0C54A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06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754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82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38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058400" y="2257063"/>
            <a:ext cx="1782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13316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79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42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49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173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3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21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A268-8D77-2E4D-ABED-F6FA5E24C4B7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307B7-3101-814A-A180-E8984439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72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7885A268-8D77-2E4D-ABED-F6FA5E24C4B7}" type="datetimeFigureOut">
              <a:rPr lang="en-US" smtClean="0"/>
              <a:pPr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D0D307B7-3101-814A-A180-E8984439DC1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172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30.png"/><Relationship Id="rId6" Type="http://schemas.openxmlformats.org/officeDocument/2006/relationships/image" Target="../media/image11.jpeg"/><Relationship Id="rId7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PT Sans" charset="-52"/>
                <a:ea typeface="PT Sans" charset="-52"/>
                <a:cs typeface="PT Sans" charset="-52"/>
              </a:rPr>
              <a:t>Classifying Wake Stage in Sleep Cycle using Logistic Regression</a:t>
            </a:r>
            <a:endParaRPr lang="en-US" sz="4000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3238"/>
            <a:ext cx="9144000" cy="1655762"/>
          </a:xfrm>
        </p:spPr>
        <p:txBody>
          <a:bodyPr/>
          <a:lstStyle/>
          <a:p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Marvin Cangcianno</a:t>
            </a:r>
          </a:p>
          <a:p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Georgia Institute of Technology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5521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Preprocessing </a:t>
            </a:r>
            <a:r>
              <a:rPr lang="mr-IN" dirty="0" smtClean="0"/>
              <a:t>–</a:t>
            </a:r>
            <a:r>
              <a:rPr lang="en-US" dirty="0" smtClean="0"/>
              <a:t> Ground Truths Extraction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62" y="1478384"/>
            <a:ext cx="4111632" cy="4393896"/>
          </a:xfrm>
        </p:spPr>
      </p:pic>
      <p:sp>
        <p:nvSpPr>
          <p:cNvPr id="5" name="Right Arrow 4"/>
          <p:cNvSpPr/>
          <p:nvPr/>
        </p:nvSpPr>
        <p:spPr>
          <a:xfrm>
            <a:off x="5462016" y="2960188"/>
            <a:ext cx="1267968" cy="82129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" t="1" r="5377" b="-8790"/>
          <a:stretch/>
        </p:blipFill>
        <p:spPr>
          <a:xfrm>
            <a:off x="4578763" y="3889094"/>
            <a:ext cx="3042693" cy="21991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806" y="1478384"/>
            <a:ext cx="4111633" cy="43938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47184" y="5755479"/>
            <a:ext cx="4508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NSRR annotation (.xml)</a:t>
            </a:r>
          </a:p>
          <a:p>
            <a:pPr algn="ctr"/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729984" y="5872279"/>
            <a:ext cx="53206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n </a:t>
            </a:r>
            <a:r>
              <a:rPr lang="en-US" dirty="0">
                <a:latin typeface="PT Sans" charset="-52"/>
                <a:ea typeface="PT Sans" charset="-52"/>
                <a:cs typeface="PT Sans" charset="-52"/>
              </a:rPr>
              <a:t>b</a:t>
            </a: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inary labels Wake stage (1) vs Not Wake stage (0)</a:t>
            </a:r>
          </a:p>
          <a:p>
            <a:pPr algn="ctr"/>
            <a:r>
              <a:rPr lang="en-US" dirty="0" smtClean="0"/>
              <a:t>n = length of sleep (second)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8" t="11130" r="10251" b="28568"/>
          <a:stretch/>
        </p:blipFill>
        <p:spPr>
          <a:xfrm>
            <a:off x="5292920" y="4537794"/>
            <a:ext cx="1606159" cy="69115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841806" y="4130147"/>
            <a:ext cx="450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latin typeface="PT Sans" charset="-52"/>
                <a:ea typeface="PT Sans" charset="-52"/>
                <a:cs typeface="PT Sans" charset="-52"/>
              </a:rPr>
              <a:t>+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769895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Preprocessing </a:t>
            </a:r>
            <a:r>
              <a:rPr lang="mr-IN" dirty="0" smtClean="0"/>
              <a:t>–</a:t>
            </a:r>
            <a:r>
              <a:rPr lang="en-US" dirty="0" smtClean="0"/>
              <a:t> Feature Extraction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4" t="14299" r="38533" b="6623"/>
          <a:stretch/>
        </p:blipFill>
        <p:spPr>
          <a:xfrm>
            <a:off x="120434" y="1704880"/>
            <a:ext cx="2263174" cy="3040478"/>
          </a:xfrm>
        </p:spPr>
      </p:pic>
      <p:grpSp>
        <p:nvGrpSpPr>
          <p:cNvPr id="12" name="Group 11"/>
          <p:cNvGrpSpPr/>
          <p:nvPr/>
        </p:nvGrpSpPr>
        <p:grpSpPr>
          <a:xfrm>
            <a:off x="2486079" y="2853442"/>
            <a:ext cx="2029684" cy="1891916"/>
            <a:chOff x="3770446" y="2800279"/>
            <a:chExt cx="2029684" cy="1891916"/>
          </a:xfrm>
        </p:grpSpPr>
        <p:sp>
          <p:nvSpPr>
            <p:cNvPr id="7" name="Right Arrow 6"/>
            <p:cNvSpPr/>
            <p:nvPr/>
          </p:nvSpPr>
          <p:spPr>
            <a:xfrm>
              <a:off x="4133088" y="2800279"/>
              <a:ext cx="1267968" cy="821295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3770446" y="3546713"/>
              <a:ext cx="2029684" cy="1145482"/>
              <a:chOff x="3770446" y="3546713"/>
              <a:chExt cx="2029684" cy="1145482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3770446" y="4376318"/>
                <a:ext cx="2029684" cy="227253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37432" y="3546713"/>
                <a:ext cx="1909136" cy="1145482"/>
              </a:xfrm>
              <a:prstGeom prst="rect">
                <a:avLst/>
              </a:prstGeom>
            </p:spPr>
          </p:pic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683923" y="1653473"/>
                <a:ext cx="2685288" cy="30404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  <a:r>
                  <a:rPr lang="en-US" dirty="0" smtClean="0"/>
                  <a:t>rray([[x</a:t>
                </a:r>
                <a:r>
                  <a:rPr lang="en-US" baseline="-25000" dirty="0" smtClean="0"/>
                  <a:t>00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01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02</a:t>
                </a:r>
                <a:r>
                  <a:rPr lang="en-US" dirty="0" smtClean="0"/>
                  <a:t>, x</a:t>
                </a:r>
                <a14:m>
                  <m:oMath xmlns:m="http://schemas.openxmlformats.org/officeDocument/2006/math">
                    <m:r>
                      <a:rPr lang="en-US" i="1" baseline="-25000" dirty="0" smtClean="0">
                        <a:latin typeface="Cambria Math" charset="0"/>
                      </a:rPr>
                      <m:t>03</m:t>
                    </m:r>
                  </m:oMath>
                </a14:m>
                <a:r>
                  <a:rPr lang="en-US" dirty="0" smtClean="0"/>
                  <a:t>, x</a:t>
                </a:r>
                <a:r>
                  <a:rPr lang="en-US" baseline="-25000" dirty="0" smtClean="0"/>
                  <a:t>04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05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06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08</a:t>
                </a:r>
                <a:r>
                  <a:rPr lang="en-US" dirty="0" smtClean="0"/>
                  <a:t>],</a:t>
                </a:r>
              </a:p>
              <a:p>
                <a:pPr algn="ctr"/>
                <a:r>
                  <a:rPr lang="en-US" dirty="0" smtClean="0"/>
                  <a:t>.</a:t>
                </a:r>
              </a:p>
              <a:p>
                <a:pPr algn="ctr"/>
                <a:r>
                  <a:rPr lang="en-US" dirty="0" smtClean="0"/>
                  <a:t>.</a:t>
                </a:r>
              </a:p>
              <a:p>
                <a:pPr algn="ctr"/>
                <a:r>
                  <a:rPr lang="en-US" dirty="0" smtClean="0"/>
                  <a:t>.</a:t>
                </a:r>
              </a:p>
              <a:p>
                <a:pPr algn="ctr"/>
                <a:r>
                  <a:rPr lang="en-US" dirty="0"/>
                  <a:t> </a:t>
                </a:r>
                <a:r>
                  <a:rPr lang="en-US" dirty="0" smtClean="0"/>
                  <a:t>           [x</a:t>
                </a:r>
                <a:r>
                  <a:rPr lang="en-US" baseline="-25000" dirty="0" smtClean="0"/>
                  <a:t>n0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n1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n2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n3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n4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n5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n6</a:t>
                </a:r>
                <a:r>
                  <a:rPr lang="en-US" dirty="0" smtClean="0"/>
                  <a:t>, x</a:t>
                </a:r>
                <a:r>
                  <a:rPr lang="en-US" baseline="-25000" dirty="0" smtClean="0"/>
                  <a:t>n7</a:t>
                </a:r>
                <a:r>
                  <a:rPr lang="en-US" dirty="0" smtClean="0"/>
                  <a:t>]])</a:t>
                </a:r>
              </a:p>
              <a:p>
                <a:pPr algn="ctr"/>
                <a:endParaRPr lang="en-US" dirty="0"/>
              </a:p>
              <a:p>
                <a:pPr algn="ctr"/>
                <a:r>
                  <a:rPr lang="en-US" dirty="0" smtClean="0"/>
                  <a:t>n = #seconds</a:t>
                </a: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3923" y="1653473"/>
                <a:ext cx="2685288" cy="3040477"/>
              </a:xfrm>
              <a:prstGeom prst="rect">
                <a:avLst/>
              </a:prstGeom>
              <a:blipFill rotWithShape="0">
                <a:blip r:embed="rId5"/>
                <a:stretch>
                  <a:fillRect l="-1134" r="-31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ight Arrow 17"/>
          <p:cNvSpPr/>
          <p:nvPr/>
        </p:nvSpPr>
        <p:spPr>
          <a:xfrm>
            <a:off x="7537371" y="2855690"/>
            <a:ext cx="1267968" cy="82129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8" t="11130" r="10251" b="28568"/>
          <a:stretch/>
        </p:blipFill>
        <p:spPr>
          <a:xfrm>
            <a:off x="7433096" y="3843515"/>
            <a:ext cx="1606159" cy="6911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2" t="10077" r="14157" b="11318"/>
          <a:stretch/>
        </p:blipFill>
        <p:spPr>
          <a:xfrm>
            <a:off x="9103140" y="1601162"/>
            <a:ext cx="3088860" cy="306610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24033" y="4907664"/>
            <a:ext cx="2259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Raw </a:t>
            </a:r>
            <a:r>
              <a:rPr lang="en-US" dirty="0" err="1" smtClean="0">
                <a:latin typeface="PT Sans" charset="-52"/>
                <a:ea typeface="PT Sans" charset="-52"/>
                <a:cs typeface="PT Sans" charset="-52"/>
              </a:rPr>
              <a:t>eeg</a:t>
            </a: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 file (.</a:t>
            </a:r>
            <a:r>
              <a:rPr lang="en-US" dirty="0" err="1" smtClean="0">
                <a:latin typeface="PT Sans" charset="-52"/>
                <a:ea typeface="PT Sans" charset="-52"/>
                <a:cs typeface="PT Sans" charset="-52"/>
              </a:rPr>
              <a:t>edf</a:t>
            </a: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)</a:t>
            </a:r>
          </a:p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Extracted 8 first channels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00187" y="4907665"/>
            <a:ext cx="21916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T Sans" charset="-52"/>
                <a:ea typeface="PT Sans" charset="-52"/>
                <a:cs typeface="PT Sans" charset="-52"/>
              </a:rPr>
              <a:t>n</a:t>
            </a: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 x 8 </a:t>
            </a:r>
            <a:r>
              <a:rPr lang="en-US" dirty="0" err="1" smtClean="0">
                <a:latin typeface="PT Sans" charset="-52"/>
                <a:ea typeface="PT Sans" charset="-52"/>
                <a:cs typeface="PT Sans" charset="-52"/>
              </a:rPr>
              <a:t>numpy</a:t>
            </a: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 array</a:t>
            </a:r>
          </a:p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(n varies per person)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551757" y="4907664"/>
            <a:ext cx="21916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n x 8 features</a:t>
            </a:r>
          </a:p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in </a:t>
            </a:r>
            <a:r>
              <a:rPr lang="en-US" dirty="0" err="1" smtClean="0">
                <a:latin typeface="PT Sans" charset="-52"/>
                <a:ea typeface="PT Sans" charset="-52"/>
                <a:cs typeface="PT Sans" charset="-52"/>
              </a:rPr>
              <a:t>svmlight</a:t>
            </a: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 format</a:t>
            </a:r>
          </a:p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(n varies per person)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5" name="Down Arrow 24"/>
          <p:cNvSpPr/>
          <p:nvPr/>
        </p:nvSpPr>
        <p:spPr>
          <a:xfrm>
            <a:off x="8015096" y="2191119"/>
            <a:ext cx="312517" cy="66582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257942" y="1544788"/>
            <a:ext cx="1813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latin typeface="PT Sans" charset="-52"/>
                <a:ea typeface="PT Sans" charset="-52"/>
                <a:cs typeface="PT Sans" charset="-52"/>
              </a:rPr>
              <a:t>Min-max normalization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16220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Training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2" t="10077" r="14157" b="33461"/>
          <a:stretch/>
        </p:blipFill>
        <p:spPr>
          <a:xfrm>
            <a:off x="1102461" y="1690688"/>
            <a:ext cx="1523653" cy="10863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18752" y="4267371"/>
            <a:ext cx="234360" cy="4394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750"/>
              </a:lnSpc>
            </a:pP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.</a:t>
            </a:r>
          </a:p>
          <a:p>
            <a:pPr>
              <a:lnSpc>
                <a:spcPts val="750"/>
              </a:lnSpc>
            </a:pP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.</a:t>
            </a:r>
          </a:p>
          <a:p>
            <a:pPr>
              <a:lnSpc>
                <a:spcPts val="750"/>
              </a:lnSpc>
            </a:pPr>
            <a:r>
              <a:rPr lang="en-US" dirty="0">
                <a:latin typeface="PT Sans" charset="-52"/>
                <a:ea typeface="PT Sans" charset="-52"/>
                <a:cs typeface="PT Sans" charset="-52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346" y="2464702"/>
            <a:ext cx="243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PT Sans" charset="-52"/>
                <a:ea typeface="PT Sans" charset="-52"/>
                <a:cs typeface="PT Sans" charset="-52"/>
              </a:rPr>
              <a:t>,</a:t>
            </a:r>
            <a:endParaRPr lang="en-US" sz="2400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26114" y="3805706"/>
            <a:ext cx="243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PT Sans" charset="-52"/>
                <a:ea typeface="PT Sans" charset="-52"/>
                <a:cs typeface="PT Sans" charset="-52"/>
              </a:rPr>
              <a:t>,</a:t>
            </a:r>
            <a:endParaRPr lang="en-US" sz="2400" dirty="0">
              <a:latin typeface="PT Sans" charset="-52"/>
              <a:ea typeface="PT Sans" charset="-52"/>
              <a:cs typeface="PT Sans" charset="-52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2" t="10077" r="14157" b="33461"/>
          <a:stretch/>
        </p:blipFill>
        <p:spPr>
          <a:xfrm>
            <a:off x="1102461" y="3018975"/>
            <a:ext cx="1523653" cy="108636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2" t="10077" r="14157" b="33461"/>
          <a:stretch/>
        </p:blipFill>
        <p:spPr>
          <a:xfrm>
            <a:off x="1102461" y="4764557"/>
            <a:ext cx="1523653" cy="1086363"/>
          </a:xfrm>
          <a:prstGeom prst="rect">
            <a:avLst/>
          </a:prstGeom>
        </p:spPr>
      </p:pic>
      <p:sp>
        <p:nvSpPr>
          <p:cNvPr id="13" name="Left Brace 12"/>
          <p:cNvSpPr/>
          <p:nvPr/>
        </p:nvSpPr>
        <p:spPr>
          <a:xfrm>
            <a:off x="660970" y="2048719"/>
            <a:ext cx="354460" cy="3345084"/>
          </a:xfrm>
          <a:prstGeom prst="lef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8177" y="352502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5788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5" name="Right Arrow 14"/>
          <p:cNvSpPr/>
          <p:nvPr/>
        </p:nvSpPr>
        <p:spPr>
          <a:xfrm rot="18900000">
            <a:off x="2703173" y="2510566"/>
            <a:ext cx="2034920" cy="36993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 rot="1800000">
            <a:off x="2907099" y="3526730"/>
            <a:ext cx="1590860" cy="36993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70878" y="1690688"/>
            <a:ext cx="2235036" cy="10863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  <a:latin typeface="PT Sans" charset="-52"/>
                <a:ea typeface="PT Sans" charset="-52"/>
                <a:cs typeface="PT Sans" charset="-52"/>
              </a:rPr>
              <a:t>Training Data</a:t>
            </a:r>
          </a:p>
          <a:p>
            <a:pPr algn="ctr"/>
            <a:r>
              <a:rPr lang="en-US" dirty="0" smtClean="0">
                <a:solidFill>
                  <a:sysClr val="windowText" lastClr="000000"/>
                </a:solidFill>
                <a:latin typeface="PT Sans" charset="-52"/>
                <a:ea typeface="PT Sans" charset="-52"/>
                <a:cs typeface="PT Sans" charset="-52"/>
              </a:rPr>
              <a:t>4000 (69%)</a:t>
            </a:r>
            <a:endParaRPr lang="en-US" dirty="0">
              <a:solidFill>
                <a:sysClr val="windowText" lastClr="000000"/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0326" y="6009370"/>
            <a:ext cx="32512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Originally 5790, but</a:t>
            </a:r>
          </a:p>
          <a:p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ignored 2 inconsistent features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413" y="4467657"/>
            <a:ext cx="2766525" cy="276652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4570878" y="3562156"/>
            <a:ext cx="2235036" cy="10863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  <a:latin typeface="PT Sans" charset="-52"/>
                <a:ea typeface="PT Sans" charset="-52"/>
                <a:cs typeface="PT Sans" charset="-52"/>
              </a:rPr>
              <a:t>Testing Data</a:t>
            </a:r>
          </a:p>
          <a:p>
            <a:pPr algn="ctr"/>
            <a:r>
              <a:rPr lang="en-US" dirty="0" smtClean="0">
                <a:solidFill>
                  <a:sysClr val="windowText" lastClr="000000"/>
                </a:solidFill>
                <a:latin typeface="PT Sans" charset="-52"/>
                <a:ea typeface="PT Sans" charset="-52"/>
                <a:cs typeface="PT Sans" charset="-52"/>
              </a:rPr>
              <a:t>1788 (21%)</a:t>
            </a:r>
            <a:endParaRPr lang="en-US" dirty="0">
              <a:solidFill>
                <a:sysClr val="windowText" lastClr="000000"/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318880" y="1690688"/>
            <a:ext cx="2235036" cy="10863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  <a:latin typeface="PT Sans" charset="-52"/>
                <a:ea typeface="PT Sans" charset="-52"/>
                <a:cs typeface="PT Sans" charset="-52"/>
              </a:rPr>
              <a:t>40 Folds (2.5%, 100 records/fold)</a:t>
            </a:r>
            <a:endParaRPr lang="en-US" dirty="0">
              <a:solidFill>
                <a:sysClr val="windowText" lastClr="000000"/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3" name="Right Arrow 22"/>
          <p:cNvSpPr/>
          <p:nvPr/>
        </p:nvSpPr>
        <p:spPr>
          <a:xfrm>
            <a:off x="7044937" y="2048719"/>
            <a:ext cx="2034920" cy="36993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 rot="5400000">
            <a:off x="9939314" y="3220545"/>
            <a:ext cx="994167" cy="39529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9318879" y="4059335"/>
            <a:ext cx="2235036" cy="10863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  <a:latin typeface="PT Sans" charset="-52"/>
                <a:ea typeface="PT Sans" charset="-52"/>
                <a:cs typeface="PT Sans" charset="-52"/>
              </a:rPr>
              <a:t>Logistic Regression classifier model</a:t>
            </a:r>
            <a:endParaRPr lang="en-US" dirty="0">
              <a:solidFill>
                <a:sysClr val="windowText" lastClr="000000"/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494184" y="3042250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PT Sans" charset="-52"/>
                <a:ea typeface="PT Sans" charset="-52"/>
                <a:cs typeface="PT Sans" charset="-52"/>
              </a:rPr>
              <a:t>Split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243102" y="1800833"/>
            <a:ext cx="1638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PT Sans" charset="-52"/>
                <a:ea typeface="PT Sans" charset="-52"/>
                <a:cs typeface="PT Sans" charset="-52"/>
              </a:rPr>
              <a:t>Split into folds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884693" y="3176447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PT Sans" charset="-52"/>
                <a:ea typeface="PT Sans" charset="-52"/>
                <a:cs typeface="PT Sans" charset="-52"/>
              </a:rPr>
              <a:t>Model fitting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9" name="Right Arrow 28"/>
          <p:cNvSpPr/>
          <p:nvPr/>
        </p:nvSpPr>
        <p:spPr>
          <a:xfrm rot="11700000">
            <a:off x="6900404" y="4204869"/>
            <a:ext cx="2370436" cy="36993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080117" y="4708645"/>
            <a:ext cx="2198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Evaluate accuracy</a:t>
            </a:r>
          </a:p>
          <a:p>
            <a:pPr algn="ctr"/>
            <a:r>
              <a:rPr lang="en-US" dirty="0">
                <a:latin typeface="PT Sans" charset="-52"/>
                <a:ea typeface="PT Sans" charset="-52"/>
                <a:cs typeface="PT Sans" charset="-52"/>
              </a:rPr>
              <a:t>e</a:t>
            </a: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very 500 records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433288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Grid Search to find the best parameter</a:t>
            </a:r>
          </a:p>
          <a:p>
            <a:r>
              <a:rPr lang="en-US" dirty="0" smtClean="0"/>
              <a:t>Training time = 75.08 minutes</a:t>
            </a:r>
          </a:p>
          <a:p>
            <a:r>
              <a:rPr lang="en-US" dirty="0" smtClean="0"/>
              <a:t>4000 records x 30240 seconds = ~120 million rows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46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Metrics are averages from testing with 1788 testing data</a:t>
            </a:r>
          </a:p>
          <a:p>
            <a:r>
              <a:rPr lang="en-US" dirty="0" smtClean="0"/>
              <a:t>Accuracy = 77%</a:t>
            </a:r>
          </a:p>
          <a:p>
            <a:r>
              <a:rPr lang="en-US" dirty="0" smtClean="0"/>
              <a:t>Precision = 94%</a:t>
            </a:r>
          </a:p>
          <a:p>
            <a:r>
              <a:rPr lang="en-US" dirty="0" smtClean="0"/>
              <a:t>Recall = 17%</a:t>
            </a:r>
            <a:endParaRPr lang="en-US" dirty="0"/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6819606"/>
              </p:ext>
            </p:extLst>
          </p:nvPr>
        </p:nvGraphicFramePr>
        <p:xfrm>
          <a:off x="726901" y="396292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2785015"/>
              </p:ext>
            </p:extLst>
          </p:nvPr>
        </p:nvGraphicFramePr>
        <p:xfrm>
          <a:off x="5995226" y="3982484"/>
          <a:ext cx="51117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64457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SmAlarm</a:t>
            </a:r>
            <a:r>
              <a:rPr lang="en-US" dirty="0" smtClean="0"/>
              <a:t> can be very useful someday in the future.</a:t>
            </a:r>
          </a:p>
          <a:p>
            <a:r>
              <a:rPr lang="en-US" dirty="0" smtClean="0"/>
              <a:t>Can be improved with more parameter and algorithm tuning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Reach accuracy of SLEEPNET or </a:t>
            </a:r>
            <a:r>
              <a:rPr lang="en-US" dirty="0" err="1" smtClean="0"/>
              <a:t>DeepSleepNet</a:t>
            </a:r>
            <a:r>
              <a:rPr lang="en-US" dirty="0" smtClean="0"/>
              <a:t> (86%)</a:t>
            </a:r>
          </a:p>
          <a:p>
            <a:r>
              <a:rPr lang="en-US" dirty="0" smtClean="0"/>
              <a:t>Achieve higher recall</a:t>
            </a:r>
          </a:p>
          <a:p>
            <a:r>
              <a:rPr lang="en-US" dirty="0" smtClean="0"/>
              <a:t>Use a much better machine to unlock </a:t>
            </a:r>
            <a:r>
              <a:rPr lang="en-US" dirty="0" err="1" smtClean="0"/>
              <a:t>SmAlarm’s</a:t>
            </a:r>
            <a:r>
              <a:rPr lang="en-US" dirty="0" smtClean="0"/>
              <a:t> fullest potential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3385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dirty="0" smtClean="0"/>
              <a:t>Future Plans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825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696" y="1690687"/>
            <a:ext cx="6171484" cy="41143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82"/>
          <a:stretch/>
        </p:blipFill>
        <p:spPr>
          <a:xfrm>
            <a:off x="838200" y="1690686"/>
            <a:ext cx="4108760" cy="411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7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Solution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" t="13441" r="4621" b="7396"/>
          <a:stretch/>
        </p:blipFill>
        <p:spPr>
          <a:xfrm>
            <a:off x="838200" y="2575250"/>
            <a:ext cx="5388052" cy="3374337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026" y="2337019"/>
            <a:ext cx="2510932" cy="446611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9168" y="1690688"/>
            <a:ext cx="43061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Nectar Sleep Calculator</a:t>
            </a:r>
          </a:p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(https://</a:t>
            </a:r>
            <a:r>
              <a:rPr lang="en-US" dirty="0" err="1" smtClean="0">
                <a:latin typeface="PT Sans" charset="-52"/>
                <a:ea typeface="PT Sans" charset="-52"/>
                <a:cs typeface="PT Sans" charset="-52"/>
              </a:rPr>
              <a:t>www.nectarsleep.com</a:t>
            </a:r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/calculator)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605310" y="1632824"/>
            <a:ext cx="1736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Sleep Cycle</a:t>
            </a:r>
          </a:p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(iOS &amp; Android)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92900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Solution -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67656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u="sng" dirty="0" smtClean="0"/>
              <a:t>Website</a:t>
            </a:r>
          </a:p>
          <a:p>
            <a:r>
              <a:rPr lang="en-US" dirty="0"/>
              <a:t>U</a:t>
            </a:r>
            <a:r>
              <a:rPr lang="en-US" dirty="0" smtClean="0"/>
              <a:t>sed static calculations</a:t>
            </a:r>
          </a:p>
          <a:p>
            <a:r>
              <a:rPr lang="en-US" dirty="0" smtClean="0"/>
              <a:t>Unclear calculation method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486144" y="1825625"/>
            <a:ext cx="486765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u="sng" dirty="0" smtClean="0"/>
              <a:t>Mobile App</a:t>
            </a:r>
          </a:p>
          <a:p>
            <a:r>
              <a:rPr lang="en-US" dirty="0" smtClean="0"/>
              <a:t>Unreliable tracker</a:t>
            </a:r>
          </a:p>
          <a:p>
            <a:r>
              <a:rPr lang="en-US" dirty="0" smtClean="0"/>
              <a:t>Unclear calculation method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4" t="14319" r="4750" b="8881"/>
          <a:stretch/>
        </p:blipFill>
        <p:spPr>
          <a:xfrm>
            <a:off x="690256" y="3440708"/>
            <a:ext cx="5163544" cy="31373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935" y="3440708"/>
            <a:ext cx="1840073" cy="327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14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Machine learning-based classification model</a:t>
            </a:r>
          </a:p>
          <a:p>
            <a:r>
              <a:rPr lang="en-US" dirty="0" smtClean="0"/>
              <a:t>Use a more reliable features, Electroencephalography (EEG)</a:t>
            </a:r>
          </a:p>
          <a:p>
            <a:r>
              <a:rPr lang="en-US" dirty="0" smtClean="0"/>
              <a:t>Apply model to make a smart alarm system, </a:t>
            </a:r>
            <a:r>
              <a:rPr lang="en-US" dirty="0" err="1" smtClean="0"/>
              <a:t>SmAlarm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605" y="3512480"/>
            <a:ext cx="5856790" cy="304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1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SmAlarm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accepts user’s preferred time window to wake up</a:t>
            </a:r>
          </a:p>
          <a:p>
            <a:r>
              <a:rPr lang="en-US" dirty="0" smtClean="0"/>
              <a:t>Accepts EEG values real-time each second</a:t>
            </a:r>
          </a:p>
          <a:p>
            <a:r>
              <a:rPr lang="en-US" dirty="0" smtClean="0"/>
              <a:t>Evaluates whether user is in Wake stage</a:t>
            </a:r>
          </a:p>
          <a:p>
            <a:r>
              <a:rPr lang="en-US" dirty="0" smtClean="0"/>
              <a:t>If user is in Wake stage and the time fits the time window, 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3912243"/>
            <a:ext cx="10515600" cy="2417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dirty="0" smtClean="0">
                <a:solidFill>
                  <a:schemeClr val="accent2"/>
                </a:solidFill>
              </a:rPr>
              <a:t>Ring Alarm!</a:t>
            </a:r>
            <a:endParaRPr lang="en-US" sz="4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45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Sleep Heart Health Study (SHHS) 1 from National Sleep Research Resource (NSRR), with permission</a:t>
            </a:r>
          </a:p>
          <a:p>
            <a:r>
              <a:rPr lang="en-US" dirty="0" smtClean="0"/>
              <a:t>5790 records of EEG data </a:t>
            </a:r>
          </a:p>
          <a:p>
            <a:r>
              <a:rPr lang="en-US" dirty="0" smtClean="0"/>
              <a:t>Sleep duration average = 8.4 hours</a:t>
            </a:r>
          </a:p>
          <a:p>
            <a:r>
              <a:rPr lang="en-US" dirty="0" smtClean="0"/>
              <a:t>14 channels per records</a:t>
            </a:r>
          </a:p>
          <a:p>
            <a:r>
              <a:rPr lang="en-US" dirty="0" smtClean="0"/>
              <a:t>Annotation by NSRR for each record</a:t>
            </a:r>
          </a:p>
          <a:p>
            <a:r>
              <a:rPr lang="en-US" dirty="0" smtClean="0"/>
              <a:t>~350GB total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813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4.0 GHz Intel i7-6700K 8M </a:t>
            </a:r>
            <a:r>
              <a:rPr lang="en-US" dirty="0" err="1" smtClean="0"/>
              <a:t>Skylake</a:t>
            </a:r>
            <a:r>
              <a:rPr lang="en-US" dirty="0" smtClean="0"/>
              <a:t> Quad-core</a:t>
            </a:r>
          </a:p>
          <a:p>
            <a:r>
              <a:rPr lang="en-US" dirty="0" smtClean="0"/>
              <a:t>16 GB RAM</a:t>
            </a:r>
          </a:p>
          <a:p>
            <a:r>
              <a:rPr lang="en-US" dirty="0" err="1" smtClean="0"/>
              <a:t>Nvidia</a:t>
            </a:r>
            <a:r>
              <a:rPr lang="en-US" dirty="0" smtClean="0"/>
              <a:t> GTX 980</a:t>
            </a:r>
          </a:p>
          <a:p>
            <a:r>
              <a:rPr lang="en-US" dirty="0" smtClean="0"/>
              <a:t>256 GB SSD</a:t>
            </a:r>
          </a:p>
          <a:p>
            <a:r>
              <a:rPr lang="en-US" dirty="0" smtClean="0"/>
              <a:t>1 TB External HDD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47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</a:t>
            </a:r>
            <a:r>
              <a:rPr lang="en-US" dirty="0" err="1" smtClean="0"/>
              <a:t>Dependancies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Ruby 2.3.3</a:t>
            </a:r>
          </a:p>
          <a:p>
            <a:r>
              <a:rPr lang="en-US" dirty="0" smtClean="0"/>
              <a:t>Python 2.7</a:t>
            </a:r>
          </a:p>
          <a:p>
            <a:r>
              <a:rPr lang="en-US" dirty="0" smtClean="0"/>
              <a:t>MNE 0.15.2</a:t>
            </a:r>
          </a:p>
          <a:p>
            <a:r>
              <a:rPr lang="en-US" dirty="0" err="1" smtClean="0"/>
              <a:t>PySpark</a:t>
            </a:r>
            <a:r>
              <a:rPr lang="en-US" dirty="0" smtClean="0"/>
              <a:t> 2.3.0</a:t>
            </a:r>
          </a:p>
          <a:p>
            <a:r>
              <a:rPr lang="en-US" dirty="0" err="1" smtClean="0"/>
              <a:t>Scikit</a:t>
            </a:r>
            <a:r>
              <a:rPr lang="en-US" dirty="0" smtClean="0"/>
              <a:t>-learn 0.18.1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3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599</Words>
  <Application>Microsoft Macintosh PowerPoint</Application>
  <PresentationFormat>Widescreen</PresentationFormat>
  <Paragraphs>129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Cambria Math</vt:lpstr>
      <vt:lpstr>PT Sans</vt:lpstr>
      <vt:lpstr>PT Sans Narrow</vt:lpstr>
      <vt:lpstr>Office Theme</vt:lpstr>
      <vt:lpstr>Classifying Wake Stage in Sleep Cycle using Logistic Regression</vt:lpstr>
      <vt:lpstr>Problem</vt:lpstr>
      <vt:lpstr>Current Solution</vt:lpstr>
      <vt:lpstr>Current Solution - Problems</vt:lpstr>
      <vt:lpstr>Proposed Solution</vt:lpstr>
      <vt:lpstr>SmAlarm</vt:lpstr>
      <vt:lpstr>Data</vt:lpstr>
      <vt:lpstr>Hardware</vt:lpstr>
      <vt:lpstr>Software Dependancies</vt:lpstr>
      <vt:lpstr>Preprocessing – Ground Truths Extraction</vt:lpstr>
      <vt:lpstr>Preprocessing – Feature Extraction</vt:lpstr>
      <vt:lpstr>Model Training</vt:lpstr>
      <vt:lpstr>Training Details</vt:lpstr>
      <vt:lpstr>Results</vt:lpstr>
      <vt:lpstr>Implications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Wake Stage in Sleep Cycle Classifier using Linear Regression</dc:title>
  <dc:creator>Cangcianno, Marvin</dc:creator>
  <cp:lastModifiedBy>Cangcianno, Marvin</cp:lastModifiedBy>
  <cp:revision>30</cp:revision>
  <dcterms:created xsi:type="dcterms:W3CDTF">2018-04-25T01:44:46Z</dcterms:created>
  <dcterms:modified xsi:type="dcterms:W3CDTF">2018-04-25T10:52:24Z</dcterms:modified>
</cp:coreProperties>
</file>

<file path=docProps/thumbnail.jpeg>
</file>